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9" r:id="rId26"/>
    <p:sldId id="280" r:id="rId27"/>
    <p:sldId id="278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Lobster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7E02F2-91A8-4E86-AB28-7A74B041FE08}" v="4" dt="2020-05-11T17:56:50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26362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278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5459a0f4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5459a0f4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791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459a0f4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459a0f4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182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5459a0f4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5459a0f4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6794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5459a0f4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5459a0f4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299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5459a0f4b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5459a0f4b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2160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5459a0f4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5459a0f4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036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5459a0f4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5459a0f4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250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5459a0f4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5459a0f4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725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55459a0f4b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55459a0f4b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64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5459a0f4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5459a0f4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3669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4960f077c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4960f077c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991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5459a0f4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5459a0f4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7483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4960f077c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4960f077c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667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4960f077c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4960f077c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528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4960f077c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4960f077c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343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4960f077c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4960f077c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9011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4960f077c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4960f077c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8503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4960f077c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4960f077c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9388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4960f077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4960f077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680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8725" y="607275"/>
            <a:ext cx="6886949" cy="368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311700" y="262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Fabryka bombek w Krakowie 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8025" y="196750"/>
            <a:ext cx="3944275" cy="40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450" y="1017725"/>
            <a:ext cx="3944275" cy="394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>
            <a:spLocks noGrp="1"/>
          </p:cNvSpPr>
          <p:nvPr>
            <p:ph type="title"/>
          </p:nvPr>
        </p:nvSpPr>
        <p:spPr>
          <a:xfrm>
            <a:off x="311700" y="234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Technik handlowiec 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7288" y="902200"/>
            <a:ext cx="5649424" cy="391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>
            <a:spLocks noGrp="1"/>
          </p:cNvSpPr>
          <p:nvPr>
            <p:ph type="title"/>
          </p:nvPr>
        </p:nvSpPr>
        <p:spPr>
          <a:xfrm>
            <a:off x="311700" y="262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Technik handlowiec dla kogo? 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74" name="Google Shape;174;p24"/>
          <p:cNvSpPr txBox="1">
            <a:spLocks noGrp="1"/>
          </p:cNvSpPr>
          <p:nvPr>
            <p:ph type="body" idx="1"/>
          </p:nvPr>
        </p:nvSpPr>
        <p:spPr>
          <a:xfrm>
            <a:off x="311700" y="9838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Zawód handlowca należy do zawodów typowo usługowych.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Ważne zatem dla przyszłego handlowca są cechy: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/>
          </a:p>
        </p:txBody>
      </p:sp>
      <p:sp>
        <p:nvSpPr>
          <p:cNvPr id="175" name="Google Shape;175;p24"/>
          <p:cNvSpPr/>
          <p:nvPr/>
        </p:nvSpPr>
        <p:spPr>
          <a:xfrm>
            <a:off x="311700" y="2045850"/>
            <a:ext cx="2079900" cy="1798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4"/>
          <p:cNvSpPr txBox="1"/>
          <p:nvPr/>
        </p:nvSpPr>
        <p:spPr>
          <a:xfrm>
            <a:off x="311700" y="2369125"/>
            <a:ext cx="2079900" cy="1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Umiejętność</a:t>
            </a:r>
            <a:br>
              <a:rPr lang="pl" sz="20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 sz="20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pracy w </a:t>
            </a:r>
            <a:br>
              <a:rPr lang="pl" sz="20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" sz="20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zespole </a:t>
            </a:r>
            <a:endParaRPr sz="2000"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4"/>
          <p:cNvSpPr/>
          <p:nvPr/>
        </p:nvSpPr>
        <p:spPr>
          <a:xfrm>
            <a:off x="4984950" y="3186325"/>
            <a:ext cx="2079900" cy="1798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4"/>
          <p:cNvSpPr/>
          <p:nvPr/>
        </p:nvSpPr>
        <p:spPr>
          <a:xfrm>
            <a:off x="6666875" y="1672350"/>
            <a:ext cx="2079900" cy="1798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4"/>
          <p:cNvSpPr/>
          <p:nvPr/>
        </p:nvSpPr>
        <p:spPr>
          <a:xfrm>
            <a:off x="2559775" y="2369125"/>
            <a:ext cx="2079900" cy="17988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4"/>
          <p:cNvSpPr txBox="1"/>
          <p:nvPr/>
        </p:nvSpPr>
        <p:spPr>
          <a:xfrm>
            <a:off x="2489875" y="2985675"/>
            <a:ext cx="2219700" cy="10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solidFill>
                  <a:srgbClr val="CC0000"/>
                </a:solidFill>
              </a:rPr>
              <a:t>Komunikatywność </a:t>
            </a:r>
            <a:endParaRPr sz="1800" b="1">
              <a:solidFill>
                <a:srgbClr val="CC0000"/>
              </a:solidFill>
            </a:endParaRPr>
          </a:p>
        </p:txBody>
      </p:sp>
      <p:sp>
        <p:nvSpPr>
          <p:cNvPr id="181" name="Google Shape;181;p24"/>
          <p:cNvSpPr txBox="1"/>
          <p:nvPr/>
        </p:nvSpPr>
        <p:spPr>
          <a:xfrm>
            <a:off x="4887900" y="3564025"/>
            <a:ext cx="2274000" cy="14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solidFill>
                  <a:srgbClr val="CC0000"/>
                </a:solidFill>
              </a:rPr>
              <a:t>Uczciwość </a:t>
            </a:r>
            <a:endParaRPr sz="18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solidFill>
                  <a:srgbClr val="CC0000"/>
                </a:solidFill>
              </a:rPr>
              <a:t>kupiecka</a:t>
            </a:r>
            <a:r>
              <a:rPr lang="pl"/>
              <a:t> </a:t>
            </a:r>
            <a:endParaRPr/>
          </a:p>
        </p:txBody>
      </p:sp>
      <p:sp>
        <p:nvSpPr>
          <p:cNvPr id="182" name="Google Shape;182;p24"/>
          <p:cNvSpPr txBox="1"/>
          <p:nvPr/>
        </p:nvSpPr>
        <p:spPr>
          <a:xfrm>
            <a:off x="6766175" y="2035625"/>
            <a:ext cx="1881300" cy="13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Miła </a:t>
            </a:r>
            <a:endParaRPr sz="1800"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aparycja </a:t>
            </a:r>
            <a:endParaRPr sz="1800"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Czym zajmuje się handlowiec?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00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opracowywaniem akcji promocyjnych związanych z prowadzoną działalnością,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prowadzenie rozmów z kontrahentami,</a:t>
            </a: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sprzedaż towarów i usług,</a:t>
            </a: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prowadzenie negocjacji z dostawcami i </a:t>
            </a: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odbiorcami</a:t>
            </a: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5"/>
          <p:cNvSpPr/>
          <p:nvPr/>
        </p:nvSpPr>
        <p:spPr>
          <a:xfrm>
            <a:off x="521497" y="1720350"/>
            <a:ext cx="210600" cy="2106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5"/>
          <p:cNvSpPr/>
          <p:nvPr/>
        </p:nvSpPr>
        <p:spPr>
          <a:xfrm>
            <a:off x="521497" y="2498825"/>
            <a:ext cx="210600" cy="2106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2554" y="2110298"/>
            <a:ext cx="2283400" cy="21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0;p25"/>
          <p:cNvSpPr/>
          <p:nvPr/>
        </p:nvSpPr>
        <p:spPr>
          <a:xfrm>
            <a:off x="521497" y="3037600"/>
            <a:ext cx="210600" cy="2106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90;p25"/>
          <p:cNvSpPr/>
          <p:nvPr/>
        </p:nvSpPr>
        <p:spPr>
          <a:xfrm>
            <a:off x="521497" y="3471075"/>
            <a:ext cx="210600" cy="2106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311700" y="121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Jaka jest specyfika środowiska pracy technika handlowca?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99" name="Google Shape;19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Technik handlowiec pracuje głównie wewnątrz pomieszczeń. Wszelkie działania zawodowe prowadzone są zazwyczaj w biurach. W zależności od zajmowanego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stanowiska istnieje czasami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konieczność przemieszczania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się (spotkania z kontrahentami).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5800" y="2256550"/>
            <a:ext cx="3812625" cy="25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6950" y="3537050"/>
            <a:ext cx="1714500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Możliwości zatrudnienia: 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08" name="Google Shape;208;p27"/>
          <p:cNvSpPr/>
          <p:nvPr/>
        </p:nvSpPr>
        <p:spPr>
          <a:xfrm>
            <a:off x="265110" y="588889"/>
            <a:ext cx="2277900" cy="20847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00B0F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7"/>
          <p:cNvSpPr/>
          <p:nvPr/>
        </p:nvSpPr>
        <p:spPr>
          <a:xfrm rot="-2280281">
            <a:off x="4408582" y="1266528"/>
            <a:ext cx="2278287" cy="208492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00B0F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7"/>
          <p:cNvSpPr/>
          <p:nvPr/>
        </p:nvSpPr>
        <p:spPr>
          <a:xfrm rot="448">
            <a:off x="3325430" y="2875192"/>
            <a:ext cx="2301300" cy="20877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00B0F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7"/>
          <p:cNvSpPr/>
          <p:nvPr/>
        </p:nvSpPr>
        <p:spPr>
          <a:xfrm rot="2236282">
            <a:off x="2219784" y="1266756"/>
            <a:ext cx="2277776" cy="2084452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00B0F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"/>
          <p:cNvSpPr/>
          <p:nvPr/>
        </p:nvSpPr>
        <p:spPr>
          <a:xfrm>
            <a:off x="6366500" y="588900"/>
            <a:ext cx="2277900" cy="20847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00B0F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7"/>
          <p:cNvSpPr txBox="1"/>
          <p:nvPr/>
        </p:nvSpPr>
        <p:spPr>
          <a:xfrm>
            <a:off x="690650" y="1152475"/>
            <a:ext cx="1426800" cy="1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latin typeface="Calibri"/>
                <a:ea typeface="Calibri"/>
                <a:cs typeface="Calibri"/>
                <a:sym typeface="Calibri"/>
              </a:rPr>
              <a:t>Punkty 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latin typeface="Calibri"/>
                <a:ea typeface="Calibri"/>
                <a:cs typeface="Calibri"/>
                <a:sym typeface="Calibri"/>
              </a:rPr>
              <a:t>sprzedaży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latin typeface="Calibri"/>
                <a:ea typeface="Calibri"/>
                <a:cs typeface="Calibri"/>
                <a:sym typeface="Calibri"/>
              </a:rPr>
              <a:t>detalicznej</a:t>
            </a:r>
            <a:r>
              <a:rPr lang="pl" sz="20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7"/>
          <p:cNvSpPr txBox="1"/>
          <p:nvPr/>
        </p:nvSpPr>
        <p:spPr>
          <a:xfrm>
            <a:off x="2349550" y="1846350"/>
            <a:ext cx="1826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latin typeface="Calibri"/>
                <a:ea typeface="Calibri"/>
                <a:cs typeface="Calibri"/>
                <a:sym typeface="Calibri"/>
              </a:rPr>
              <a:t>Agencje 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latin typeface="Calibri"/>
                <a:ea typeface="Calibri"/>
                <a:cs typeface="Calibri"/>
                <a:sym typeface="Calibri"/>
              </a:rPr>
              <a:t>reklamowe 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7"/>
          <p:cNvSpPr txBox="1"/>
          <p:nvPr/>
        </p:nvSpPr>
        <p:spPr>
          <a:xfrm>
            <a:off x="4744450" y="1750475"/>
            <a:ext cx="17025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latin typeface="Calibri"/>
                <a:ea typeface="Calibri"/>
                <a:cs typeface="Calibri"/>
                <a:sym typeface="Calibri"/>
              </a:rPr>
              <a:t>Własna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latin typeface="Calibri"/>
                <a:ea typeface="Calibri"/>
                <a:cs typeface="Calibri"/>
                <a:sym typeface="Calibri"/>
              </a:rPr>
              <a:t>działalność 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latin typeface="Calibri"/>
                <a:ea typeface="Calibri"/>
                <a:cs typeface="Calibri"/>
                <a:sym typeface="Calibri"/>
              </a:rPr>
              <a:t>handlowa 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7"/>
          <p:cNvSpPr txBox="1"/>
          <p:nvPr/>
        </p:nvSpPr>
        <p:spPr>
          <a:xfrm>
            <a:off x="6654200" y="1042825"/>
            <a:ext cx="1702500" cy="15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latin typeface="Calibri"/>
                <a:ea typeface="Calibri"/>
                <a:cs typeface="Calibri"/>
                <a:sym typeface="Calibri"/>
              </a:rPr>
              <a:t>Działy 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latin typeface="Calibri"/>
                <a:ea typeface="Calibri"/>
                <a:cs typeface="Calibri"/>
                <a:sym typeface="Calibri"/>
              </a:rPr>
              <a:t>handlu i marketingu 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8825" y="3129250"/>
            <a:ext cx="17145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Jak zostać technikiem handlowcem? 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23" name="Google Shape;223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400">
                <a:solidFill>
                  <a:srgbClr val="FFFF00"/>
                </a:solidFill>
              </a:rPr>
              <a:t>		</a:t>
            </a:r>
            <a:r>
              <a:rPr lang="pl" sz="2400">
                <a:solidFill>
                  <a:srgbClr val="FF0000"/>
                </a:solidFill>
              </a:rPr>
              <a:t>Szkoła podstawowa	</a:t>
            </a:r>
            <a:r>
              <a:rPr lang="pl" sz="2400">
                <a:solidFill>
                  <a:srgbClr val="FFFF00"/>
                </a:solidFill>
              </a:rPr>
              <a:t>			</a:t>
            </a:r>
            <a:endParaRPr/>
          </a:p>
        </p:txBody>
      </p:sp>
      <p:sp>
        <p:nvSpPr>
          <p:cNvPr id="224" name="Google Shape;224;p28"/>
          <p:cNvSpPr/>
          <p:nvPr/>
        </p:nvSpPr>
        <p:spPr>
          <a:xfrm>
            <a:off x="4292225" y="1756710"/>
            <a:ext cx="408900" cy="38041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8"/>
          <p:cNvSpPr/>
          <p:nvPr/>
        </p:nvSpPr>
        <p:spPr>
          <a:xfrm>
            <a:off x="4306084" y="3575948"/>
            <a:ext cx="408900" cy="34273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8"/>
          <p:cNvSpPr/>
          <p:nvPr/>
        </p:nvSpPr>
        <p:spPr>
          <a:xfrm>
            <a:off x="4306084" y="2592819"/>
            <a:ext cx="408900" cy="37140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8"/>
          <p:cNvSpPr txBox="1"/>
          <p:nvPr/>
        </p:nvSpPr>
        <p:spPr>
          <a:xfrm>
            <a:off x="2953300" y="2137120"/>
            <a:ext cx="30213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Calibri"/>
                <a:ea typeface="Calibri"/>
                <a:cs typeface="Calibri"/>
                <a:sym typeface="Calibri"/>
              </a:rPr>
              <a:t>technikum handlowe </a:t>
            </a:r>
            <a:r>
              <a:rPr lang="pl" sz="1800" b="1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pl" sz="1800">
                <a:latin typeface="Calibri"/>
                <a:ea typeface="Calibri"/>
                <a:cs typeface="Calibri"/>
                <a:sym typeface="Calibri"/>
              </a:rPr>
              <a:t> lat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4999625" y="2002250"/>
            <a:ext cx="32970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8"/>
          <p:cNvSpPr txBox="1"/>
          <p:nvPr/>
        </p:nvSpPr>
        <p:spPr>
          <a:xfrm>
            <a:off x="2413599" y="2877383"/>
            <a:ext cx="4952971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egzaminy potwierdzające  kwalifikacje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8"/>
          <p:cNvSpPr txBox="1"/>
          <p:nvPr/>
        </p:nvSpPr>
        <p:spPr>
          <a:xfrm>
            <a:off x="2579584" y="3970871"/>
            <a:ext cx="34530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   TECHNIK HANDLOWIEC </a:t>
            </a:r>
            <a:endParaRPr sz="2400"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 txBox="1">
            <a:spLocks noGrp="1"/>
          </p:cNvSpPr>
          <p:nvPr>
            <p:ph type="title"/>
          </p:nvPr>
        </p:nvSpPr>
        <p:spPr>
          <a:xfrm>
            <a:off x="248750" y="174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Fabryka cukierków w Krakowie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41" name="Google Shape;241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2" name="Google Shape;2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4750" y="747000"/>
            <a:ext cx="3874598" cy="387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625" y="1152475"/>
            <a:ext cx="3874598" cy="3874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>
            <a:spLocks noGrp="1"/>
          </p:cNvSpPr>
          <p:nvPr>
            <p:ph type="title"/>
          </p:nvPr>
        </p:nvSpPr>
        <p:spPr>
          <a:xfrm>
            <a:off x="311700" y="201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Dzień Biznesu na 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uniwersytecie ekonomicznym 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49" name="Google Shape;249;p30"/>
          <p:cNvSpPr txBox="1">
            <a:spLocks noGrp="1"/>
          </p:cNvSpPr>
          <p:nvPr>
            <p:ph type="body" idx="1"/>
          </p:nvPr>
        </p:nvSpPr>
        <p:spPr>
          <a:xfrm>
            <a:off x="501200" y="21135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0" name="Google Shape;25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1625" y="108300"/>
            <a:ext cx="4060675" cy="406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473250"/>
            <a:ext cx="4152024" cy="3306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>
                <a:latin typeface="Lobster" panose="020B0604020202020204" charset="-18"/>
              </a:rPr>
              <a:t>Technik rachunkowości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81" y="1253448"/>
            <a:ext cx="5932525" cy="365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14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Kierunki ekonomiczne 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6"/>
            <a:ext cx="8520599" cy="3630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>
                <a:latin typeface="Lobster" panose="020B0604020202020204" charset="-18"/>
              </a:rPr>
              <a:t>Technik rachunkowości dla kogo ?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pPr marL="114300" indent="0" algn="ctr">
              <a:buNone/>
            </a:pPr>
            <a:r>
              <a:rPr lang="pl-PL">
                <a:latin typeface="Lobster" panose="020B0604020202020204" charset="-18"/>
              </a:rPr>
              <a:t>technik rachunkowości musi być:</a:t>
            </a:r>
          </a:p>
          <a:p>
            <a:pPr marL="114300" indent="0" algn="just">
              <a:buNone/>
            </a:pPr>
            <a:endParaRPr lang="pl-PL">
              <a:latin typeface="Lobster" panose="020B0604020202020204" charset="-18"/>
            </a:endParaRPr>
          </a:p>
          <a:p>
            <a:pPr marL="114300" indent="0" algn="just">
              <a:buNone/>
            </a:pPr>
            <a:endParaRPr lang="pl-PL">
              <a:latin typeface="Lobster" panose="020B0604020202020204" charset="-18"/>
            </a:endParaRPr>
          </a:p>
          <a:p>
            <a:pPr marL="114300" indent="0" algn="just">
              <a:buNone/>
            </a:pPr>
            <a:r>
              <a:rPr lang="pl-PL">
                <a:latin typeface="Lobster" panose="020B0604020202020204" charset="-18"/>
              </a:rPr>
              <a:t>dokładny	staranny	    odpowiedzialny		         odporny na stres</a:t>
            </a:r>
          </a:p>
          <a:p>
            <a:pPr marL="114300" indent="0" algn="just">
              <a:buNone/>
            </a:pPr>
            <a:r>
              <a:rPr lang="pl-PL">
                <a:latin typeface="Lobster" panose="020B0604020202020204" charset="-18"/>
              </a:rPr>
              <a:t>					    spokojny</a:t>
            </a:r>
          </a:p>
          <a:p>
            <a:pPr marL="114300" indent="0" algn="just">
              <a:buNone/>
            </a:pPr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045" y="1440151"/>
            <a:ext cx="3119919" cy="1130971"/>
          </a:xfrm>
          <a:prstGeom prst="rect">
            <a:avLst/>
          </a:prstGeom>
        </p:spPr>
      </p:pic>
      <p:cxnSp>
        <p:nvCxnSpPr>
          <p:cNvPr id="6" name="Łącznik prosty ze strzałką 5"/>
          <p:cNvCxnSpPr/>
          <p:nvPr/>
        </p:nvCxnSpPr>
        <p:spPr>
          <a:xfrm flipH="1">
            <a:off x="1500027" y="3061699"/>
            <a:ext cx="1263722" cy="523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 flipH="1">
            <a:off x="3010328" y="3195263"/>
            <a:ext cx="277402" cy="390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>
            <a:off x="6469269" y="3222239"/>
            <a:ext cx="256854" cy="390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>
            <a:off x="4060004" y="3195263"/>
            <a:ext cx="0" cy="390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>
            <a:off x="5329657" y="3195262"/>
            <a:ext cx="229480" cy="834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576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>
                <a:latin typeface="Lobster" panose="020B0604020202020204" charset="-18"/>
              </a:rPr>
              <a:t>Czym zajmuje się technik rachunkowości?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Już sama nazwa stanowiska wskazuje, że technik rachunkowości zajmuje się rachunkami, a więc obszerną dokumentacją firmy. </a:t>
            </a:r>
          </a:p>
          <a:p>
            <a:pPr marL="114300" indent="0">
              <a:buNone/>
            </a:pPr>
            <a:r>
              <a:rPr lang="pl-PL"/>
              <a:t>   Jego obowiązki obejmują:</a:t>
            </a:r>
          </a:p>
          <a:p>
            <a:r>
              <a:rPr lang="pl-PL"/>
              <a:t>pracę z dokumentami księgowymi (gromadzenie, sporządzanie, weryfikacja)</a:t>
            </a:r>
          </a:p>
          <a:p>
            <a:r>
              <a:rPr lang="pl-PL"/>
              <a:t>księgowanie operacji finansowych firmy</a:t>
            </a:r>
          </a:p>
          <a:p>
            <a:r>
              <a:rPr lang="pl-PL"/>
              <a:t>określanie wyników finansowych przedsiębiorstwa</a:t>
            </a:r>
          </a:p>
          <a:p>
            <a:r>
              <a:rPr lang="pl-PL"/>
              <a:t>interpretację przepisów z zakresu księgowości</a:t>
            </a:r>
          </a:p>
          <a:p>
            <a:r>
              <a:rPr lang="pl-PL"/>
              <a:t>przygotowanie sprawozdań finansowych firmy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4533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Możliwości zatrudnienia: 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08" name="Google Shape;208;p27"/>
          <p:cNvSpPr/>
          <p:nvPr/>
        </p:nvSpPr>
        <p:spPr>
          <a:xfrm>
            <a:off x="265110" y="588888"/>
            <a:ext cx="2277900" cy="2286153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00B0F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7"/>
          <p:cNvSpPr/>
          <p:nvPr/>
        </p:nvSpPr>
        <p:spPr>
          <a:xfrm rot="-2280281">
            <a:off x="4408582" y="1266528"/>
            <a:ext cx="2278287" cy="208492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00B0F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7"/>
          <p:cNvSpPr/>
          <p:nvPr/>
        </p:nvSpPr>
        <p:spPr>
          <a:xfrm rot="448">
            <a:off x="3325430" y="2875192"/>
            <a:ext cx="2301300" cy="20877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00B0F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7"/>
          <p:cNvSpPr/>
          <p:nvPr/>
        </p:nvSpPr>
        <p:spPr>
          <a:xfrm rot="2236282">
            <a:off x="2219784" y="1266756"/>
            <a:ext cx="2277776" cy="2084452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00B0F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"/>
          <p:cNvSpPr/>
          <p:nvPr/>
        </p:nvSpPr>
        <p:spPr>
          <a:xfrm>
            <a:off x="6366500" y="588900"/>
            <a:ext cx="2277900" cy="20847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00B0F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7"/>
          <p:cNvSpPr txBox="1"/>
          <p:nvPr/>
        </p:nvSpPr>
        <p:spPr>
          <a:xfrm>
            <a:off x="604446" y="1152475"/>
            <a:ext cx="1513004" cy="1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Biura księgowe i rachunkowe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7"/>
          <p:cNvSpPr txBox="1"/>
          <p:nvPr/>
        </p:nvSpPr>
        <p:spPr>
          <a:xfrm>
            <a:off x="2349550" y="1750475"/>
            <a:ext cx="1826400" cy="154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" sz="1800" b="1">
                <a:latin typeface="Calibri"/>
                <a:ea typeface="Calibri"/>
                <a:cs typeface="Calibri"/>
                <a:sym typeface="Calibri"/>
              </a:rPr>
              <a:t>Działy finansowe i kadrowe w różnych firmach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7"/>
          <p:cNvSpPr txBox="1"/>
          <p:nvPr/>
        </p:nvSpPr>
        <p:spPr>
          <a:xfrm>
            <a:off x="4744450" y="1750475"/>
            <a:ext cx="17025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pl" sz="2000" b="1">
                <a:latin typeface="Calibri"/>
                <a:ea typeface="Calibri"/>
                <a:cs typeface="Calibri"/>
                <a:sym typeface="Calibri"/>
              </a:rPr>
              <a:t>łasne biuro rachunkowe 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7"/>
          <p:cNvSpPr txBox="1"/>
          <p:nvPr/>
        </p:nvSpPr>
        <p:spPr>
          <a:xfrm>
            <a:off x="6654200" y="1042825"/>
            <a:ext cx="1702500" cy="15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latin typeface="Calibri"/>
                <a:ea typeface="Calibri"/>
                <a:cs typeface="Calibri"/>
                <a:sym typeface="Calibri"/>
              </a:rPr>
              <a:t> Banki,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latin typeface="Calibri"/>
                <a:ea typeface="Calibri"/>
                <a:cs typeface="Calibri"/>
                <a:sym typeface="Calibri"/>
              </a:rPr>
              <a:t>urzędy skarbowe, 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8825" y="3129250"/>
            <a:ext cx="1714500" cy="171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084523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Jak zostać technikiem rachunkowości? 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23" name="Google Shape;223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400">
                <a:solidFill>
                  <a:srgbClr val="FFFF00"/>
                </a:solidFill>
              </a:rPr>
              <a:t>		</a:t>
            </a:r>
            <a:r>
              <a:rPr lang="pl" sz="2400">
                <a:solidFill>
                  <a:srgbClr val="FF0000"/>
                </a:solidFill>
              </a:rPr>
              <a:t>Szkoła podstawowa	</a:t>
            </a:r>
            <a:r>
              <a:rPr lang="pl" sz="2400">
                <a:solidFill>
                  <a:srgbClr val="FFFF00"/>
                </a:solidFill>
              </a:rPr>
              <a:t>			</a:t>
            </a:r>
            <a:endParaRPr/>
          </a:p>
        </p:txBody>
      </p:sp>
      <p:sp>
        <p:nvSpPr>
          <p:cNvPr id="224" name="Google Shape;224;p28"/>
          <p:cNvSpPr/>
          <p:nvPr/>
        </p:nvSpPr>
        <p:spPr>
          <a:xfrm>
            <a:off x="4292225" y="1756710"/>
            <a:ext cx="408900" cy="38041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8"/>
          <p:cNvSpPr/>
          <p:nvPr/>
        </p:nvSpPr>
        <p:spPr>
          <a:xfrm>
            <a:off x="4306084" y="3575948"/>
            <a:ext cx="408900" cy="34273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8"/>
          <p:cNvSpPr/>
          <p:nvPr/>
        </p:nvSpPr>
        <p:spPr>
          <a:xfrm>
            <a:off x="4306084" y="2592819"/>
            <a:ext cx="408900" cy="37140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8"/>
          <p:cNvSpPr txBox="1"/>
          <p:nvPr/>
        </p:nvSpPr>
        <p:spPr>
          <a:xfrm>
            <a:off x="2953300" y="2137120"/>
            <a:ext cx="30213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Calibri"/>
                <a:ea typeface="Calibri"/>
                <a:cs typeface="Calibri"/>
                <a:sym typeface="Calibri"/>
              </a:rPr>
              <a:t>technikum handlowe </a:t>
            </a:r>
            <a:r>
              <a:rPr lang="pl" sz="1800" b="1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pl" sz="1800">
                <a:latin typeface="Calibri"/>
                <a:ea typeface="Calibri"/>
                <a:cs typeface="Calibri"/>
                <a:sym typeface="Calibri"/>
              </a:rPr>
              <a:t> lat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4999625" y="2002250"/>
            <a:ext cx="32970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8"/>
          <p:cNvSpPr txBox="1"/>
          <p:nvPr/>
        </p:nvSpPr>
        <p:spPr>
          <a:xfrm>
            <a:off x="2413599" y="2877383"/>
            <a:ext cx="4952971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egzaminy potwierdzające  kwalifikacje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8"/>
          <p:cNvSpPr txBox="1"/>
          <p:nvPr/>
        </p:nvSpPr>
        <p:spPr>
          <a:xfrm>
            <a:off x="1684961" y="3970871"/>
            <a:ext cx="5404207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                 TECHNIK RACHUNKOWOŚCI </a:t>
            </a:r>
            <a:endParaRPr sz="2400"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980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1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31;p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014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246725"/>
            <a:ext cx="85206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Technik ekonomista dla kogo? 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065875"/>
            <a:ext cx="8520600" cy="31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Zawód technik ekonomista należy do grupy zawodów, w których bardzo ważne są relacje między ludźmi.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5275" y="2274300"/>
            <a:ext cx="5387925" cy="269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825" y="2193275"/>
            <a:ext cx="1467476" cy="144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358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Jaka jest specyfikacja środowiska pracy technika ekonomisty?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	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             </a:t>
            </a:r>
            <a:r>
              <a:rPr lang="pl" sz="2400">
                <a:solidFill>
                  <a:schemeClr val="dk1"/>
                </a:solidFill>
                <a:latin typeface="Calibri"/>
                <a:sym typeface="Calibri"/>
              </a:rPr>
              <a:t>p</a:t>
            </a:r>
            <a:r>
              <a:rPr lang="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raca ekonomisty jest typową pracą biurową, w której większość czasu spędza się za biurkiem lub przed komputerem.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2400"/>
              <a:t>	p</a:t>
            </a:r>
            <a:r>
              <a:rPr lang="pl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raca ma głównie charakter indywidualny i samodzielny, wymaga jednak kontaktu z klientami i współpracownikami.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/>
              <a:t>			</a:t>
            </a:r>
            <a:endParaRPr/>
          </a:p>
        </p:txBody>
      </p:sp>
      <p:sp>
        <p:nvSpPr>
          <p:cNvPr id="78" name="Google Shape;78;p16"/>
          <p:cNvSpPr/>
          <p:nvPr/>
        </p:nvSpPr>
        <p:spPr>
          <a:xfrm>
            <a:off x="793200" y="1772300"/>
            <a:ext cx="607200" cy="33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6"/>
          <p:cNvSpPr/>
          <p:nvPr/>
        </p:nvSpPr>
        <p:spPr>
          <a:xfrm>
            <a:off x="793200" y="2799400"/>
            <a:ext cx="607200" cy="33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Czym zajmuje się technik ekonomista? 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Zadania zawodowe: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	</a:t>
            </a:r>
            <a:r>
              <a:rPr lang="pl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prowadzenie oraz planowanie działalności gospodarczej,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opracowywanie oraz wykonywanie analiz finansowych ,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prowadzenie rozliczeń podatkowych,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prowadzenie spraw kadrowo-płacowych,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7"/>
          <p:cNvSpPr/>
          <p:nvPr/>
        </p:nvSpPr>
        <p:spPr>
          <a:xfrm>
            <a:off x="495775" y="1797150"/>
            <a:ext cx="210600" cy="2106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7"/>
          <p:cNvSpPr/>
          <p:nvPr/>
        </p:nvSpPr>
        <p:spPr>
          <a:xfrm>
            <a:off x="495775" y="2404375"/>
            <a:ext cx="210600" cy="2106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/>
          <p:nvPr/>
        </p:nvSpPr>
        <p:spPr>
          <a:xfrm>
            <a:off x="495775" y="2962025"/>
            <a:ext cx="210600" cy="2106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495775" y="3519675"/>
            <a:ext cx="210600" cy="2106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1074" y="2962025"/>
            <a:ext cx="2364251" cy="1816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Możliwości zatrudnienia: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128700" y="1202225"/>
            <a:ext cx="888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pl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biura księgowe</a:t>
            </a:r>
            <a:r>
              <a:rPr lang="p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                    </a:t>
            </a:r>
            <a:r>
              <a:rPr lang="pl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towarzystwa ubezpieczeniowe</a:t>
            </a:r>
            <a:endParaRPr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1600"/>
              </a:spcBef>
              <a:buNone/>
            </a:pPr>
            <a:r>
              <a:rPr lang="pl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urzędy administracji</a:t>
            </a:r>
            <a:r>
              <a:rPr lang="p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					                                                                                </a:t>
            </a:r>
            <a:r>
              <a:rPr lang="pl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biura maklerskie 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pl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stowarzyszenia i fundacje</a:t>
            </a:r>
            <a:endParaRPr>
              <a:solidFill>
                <a:srgbClr val="00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1600"/>
              </a:spcBef>
              <a:buNone/>
            </a:pPr>
            <a:r>
              <a:rPr lang="p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pl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urzędy skarbowe     </a:t>
            </a:r>
            <a:r>
              <a:rPr lang="pl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własna firma</a:t>
            </a:r>
            <a:endParaRPr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pl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sekretariaty</a:t>
            </a:r>
            <a:r>
              <a:rPr lang="p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			</a:t>
            </a:r>
            <a:endParaRPr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8" name="Google Shape;98;p18"/>
          <p:cNvCxnSpPr/>
          <p:nvPr/>
        </p:nvCxnSpPr>
        <p:spPr>
          <a:xfrm flipH="1">
            <a:off x="1177175" y="1053500"/>
            <a:ext cx="1152900" cy="65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9" name="Google Shape;99;p18"/>
          <p:cNvCxnSpPr/>
          <p:nvPr/>
        </p:nvCxnSpPr>
        <p:spPr>
          <a:xfrm flipH="1">
            <a:off x="1726549" y="966750"/>
            <a:ext cx="1370625" cy="16731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0" name="Google Shape;100;p18"/>
          <p:cNvCxnSpPr/>
          <p:nvPr/>
        </p:nvCxnSpPr>
        <p:spPr>
          <a:xfrm>
            <a:off x="3606650" y="966750"/>
            <a:ext cx="0" cy="32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1" name="Google Shape;101;p18"/>
          <p:cNvCxnSpPr/>
          <p:nvPr/>
        </p:nvCxnSpPr>
        <p:spPr>
          <a:xfrm>
            <a:off x="3606650" y="1580125"/>
            <a:ext cx="0" cy="169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2" name="Google Shape;102;p18"/>
          <p:cNvCxnSpPr>
            <a:stCxn id="97" idx="0"/>
          </p:cNvCxnSpPr>
          <p:nvPr/>
        </p:nvCxnSpPr>
        <p:spPr>
          <a:xfrm>
            <a:off x="4572000" y="1202225"/>
            <a:ext cx="613500" cy="255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3" name="Google Shape;103;p18"/>
          <p:cNvCxnSpPr/>
          <p:nvPr/>
        </p:nvCxnSpPr>
        <p:spPr>
          <a:xfrm>
            <a:off x="6135025" y="1028700"/>
            <a:ext cx="954300" cy="19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" name="Google Shape;104;p18"/>
          <p:cNvCxnSpPr/>
          <p:nvPr/>
        </p:nvCxnSpPr>
        <p:spPr>
          <a:xfrm>
            <a:off x="5185500" y="1375725"/>
            <a:ext cx="1564621" cy="83354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5" name="Google Shape;105;p18"/>
          <p:cNvCxnSpPr/>
          <p:nvPr/>
        </p:nvCxnSpPr>
        <p:spPr>
          <a:xfrm>
            <a:off x="4945200" y="1313750"/>
            <a:ext cx="1512000" cy="18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" name="Google Shape;106;p18"/>
          <p:cNvSpPr txBox="1"/>
          <p:nvPr/>
        </p:nvSpPr>
        <p:spPr>
          <a:xfrm>
            <a:off x="6150850" y="3234700"/>
            <a:ext cx="24045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firmy produkcyjne, handlowe i usługowe</a:t>
            </a:r>
            <a:r>
              <a:rPr lang="pl" sz="1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" name="Google Shape;107;p18"/>
          <p:cNvCxnSpPr/>
          <p:nvPr/>
        </p:nvCxnSpPr>
        <p:spPr>
          <a:xfrm flipH="1">
            <a:off x="2119300" y="1735150"/>
            <a:ext cx="1177500" cy="193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Stanowiska pracy dla ekonomisty: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   </a:t>
            </a:r>
            <a:r>
              <a:rPr lang="pl">
                <a:solidFill>
                  <a:srgbClr val="000000"/>
                </a:solidFill>
              </a:rPr>
              <a:t>ekonomista,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       księgowy,</a:t>
            </a:r>
            <a:endParaRPr>
              <a:solidFill>
                <a:srgbClr val="000000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bankowiec,</a:t>
            </a:r>
            <a:endParaRPr>
              <a:solidFill>
                <a:srgbClr val="000000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doradca finansowy,</a:t>
            </a:r>
            <a:endParaRPr>
              <a:solidFill>
                <a:srgbClr val="000000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doradca inwestycyjny,</a:t>
            </a:r>
            <a:endParaRPr>
              <a:solidFill>
                <a:srgbClr val="000000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agent ubezpieczeniowy,</a:t>
            </a:r>
            <a:endParaRPr>
              <a:solidFill>
                <a:srgbClr val="000000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asystent menedżera</a:t>
            </a:r>
            <a:endParaRPr>
              <a:solidFill>
                <a:srgbClr val="000000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l">
                <a:solidFill>
                  <a:srgbClr val="000000"/>
                </a:solidFill>
              </a:rPr>
              <a:t>menedżer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4" name="Google Shape;114;p19"/>
          <p:cNvSpPr/>
          <p:nvPr/>
        </p:nvSpPr>
        <p:spPr>
          <a:xfrm>
            <a:off x="387900" y="1276125"/>
            <a:ext cx="210600" cy="2106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/>
          <p:nvPr/>
        </p:nvSpPr>
        <p:spPr>
          <a:xfrm>
            <a:off x="387900" y="1740888"/>
            <a:ext cx="210600" cy="2106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9"/>
          <p:cNvSpPr/>
          <p:nvPr/>
        </p:nvSpPr>
        <p:spPr>
          <a:xfrm>
            <a:off x="387900" y="2240050"/>
            <a:ext cx="210600" cy="2106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9"/>
          <p:cNvSpPr/>
          <p:nvPr/>
        </p:nvSpPr>
        <p:spPr>
          <a:xfrm>
            <a:off x="387900" y="2739225"/>
            <a:ext cx="210600" cy="2106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9"/>
          <p:cNvSpPr/>
          <p:nvPr/>
        </p:nvSpPr>
        <p:spPr>
          <a:xfrm>
            <a:off x="387900" y="3238388"/>
            <a:ext cx="210600" cy="2106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9"/>
          <p:cNvSpPr/>
          <p:nvPr/>
        </p:nvSpPr>
        <p:spPr>
          <a:xfrm>
            <a:off x="387900" y="4616575"/>
            <a:ext cx="210600" cy="2106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9"/>
          <p:cNvSpPr/>
          <p:nvPr/>
        </p:nvSpPr>
        <p:spPr>
          <a:xfrm>
            <a:off x="387900" y="3707725"/>
            <a:ext cx="210600" cy="2106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9"/>
          <p:cNvSpPr/>
          <p:nvPr/>
        </p:nvSpPr>
        <p:spPr>
          <a:xfrm>
            <a:off x="387900" y="4162138"/>
            <a:ext cx="210600" cy="2106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0500" y="1152476"/>
            <a:ext cx="2359759" cy="22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9150" y="2571762"/>
            <a:ext cx="2616250" cy="235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0400" y="1152476"/>
            <a:ext cx="1434125" cy="103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1726" y="3575525"/>
            <a:ext cx="1251500" cy="133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311700" y="333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Jak zostać technikiem ekonomistą?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pl">
                <a:solidFill>
                  <a:srgbClr val="FFFF00"/>
                </a:solidFill>
              </a:rPr>
              <a:t>	                        </a:t>
            </a:r>
            <a:r>
              <a:rPr lang="pl" sz="2400">
                <a:solidFill>
                  <a:srgbClr val="FF0000"/>
                </a:solidFill>
              </a:rPr>
              <a:t>Szkoła podstawowa</a:t>
            </a:r>
            <a:r>
              <a:rPr lang="pl" sz="2400">
                <a:solidFill>
                  <a:srgbClr val="FFFF00"/>
                </a:solidFill>
              </a:rPr>
              <a:t>					</a:t>
            </a:r>
            <a:endParaRPr sz="2400">
              <a:solidFill>
                <a:srgbClr val="FFFF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2000">
              <a:solidFill>
                <a:srgbClr val="000000"/>
              </a:solidFill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4003075" y="1574990"/>
            <a:ext cx="408900" cy="35514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0"/>
          <p:cNvSpPr txBox="1"/>
          <p:nvPr/>
        </p:nvSpPr>
        <p:spPr>
          <a:xfrm>
            <a:off x="2236825" y="1930063"/>
            <a:ext cx="35325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Calibri"/>
                <a:ea typeface="Calibri"/>
                <a:cs typeface="Calibri"/>
                <a:sym typeface="Calibri"/>
              </a:rPr>
              <a:t>          technikum ekonomiczne</a:t>
            </a:r>
            <a:r>
              <a:rPr lang="pl" sz="1800" b="1">
                <a:latin typeface="Calibri"/>
                <a:ea typeface="Calibri"/>
                <a:cs typeface="Calibri"/>
                <a:sym typeface="Calibri"/>
              </a:rPr>
              <a:t> 5</a:t>
            </a:r>
            <a:r>
              <a:rPr lang="pl" sz="1800">
                <a:latin typeface="Calibri"/>
                <a:ea typeface="Calibri"/>
                <a:cs typeface="Calibri"/>
                <a:sym typeface="Calibri"/>
              </a:rPr>
              <a:t> lat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0"/>
          <p:cNvSpPr/>
          <p:nvPr/>
        </p:nvSpPr>
        <p:spPr>
          <a:xfrm>
            <a:off x="4003075" y="2390063"/>
            <a:ext cx="408900" cy="39671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0"/>
          <p:cNvSpPr txBox="1"/>
          <p:nvPr/>
        </p:nvSpPr>
        <p:spPr>
          <a:xfrm>
            <a:off x="2026153" y="2842476"/>
            <a:ext cx="4771644" cy="625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Calibri"/>
                <a:ea typeface="Calibri"/>
                <a:cs typeface="Calibri"/>
                <a:sym typeface="Calibri"/>
              </a:rPr>
              <a:t>egzaminy potwierdzające kwalifikacje zawodową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0"/>
          <p:cNvSpPr/>
          <p:nvPr/>
        </p:nvSpPr>
        <p:spPr>
          <a:xfrm>
            <a:off x="4003075" y="3376739"/>
            <a:ext cx="408900" cy="40517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0"/>
          <p:cNvSpPr txBox="1"/>
          <p:nvPr/>
        </p:nvSpPr>
        <p:spPr>
          <a:xfrm>
            <a:off x="2669804" y="3822849"/>
            <a:ext cx="4665944" cy="98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TECHNIK EKONOMISTA 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975" y="883150"/>
            <a:ext cx="3894950" cy="389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/>
        </p:nvSpPr>
        <p:spPr>
          <a:xfrm>
            <a:off x="4145725" y="3358725"/>
            <a:ext cx="702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311700" y="192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Lobster"/>
                <a:ea typeface="Lobster"/>
                <a:cs typeface="Lobster"/>
                <a:sym typeface="Lobster"/>
              </a:rPr>
              <a:t>Dzień otwarty w NBP 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51" name="Google Shape;15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2" name="Google Shape;15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4425" y="3480075"/>
            <a:ext cx="2468699" cy="138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4422" y="192075"/>
            <a:ext cx="3739848" cy="299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8DE5B37C81E6A48980440D6FF5AF403" ma:contentTypeVersion="4" ma:contentTypeDescription="Utwórz nowy dokument." ma:contentTypeScope="" ma:versionID="0e4e1f8e4eb362e2e06fa790363c970b">
  <xsd:schema xmlns:xsd="http://www.w3.org/2001/XMLSchema" xmlns:xs="http://www.w3.org/2001/XMLSchema" xmlns:p="http://schemas.microsoft.com/office/2006/metadata/properties" xmlns:ns2="eabe59be-2e3c-405f-9f30-b2745091ea16" xmlns:ns3="21633c97-f11c-4d4f-ba60-a7d4e2554d8a" targetNamespace="http://schemas.microsoft.com/office/2006/metadata/properties" ma:root="true" ma:fieldsID="8c9a911221de23538cd3a2b7932d6c7d" ns2:_="" ns3:_="">
    <xsd:import namespace="eabe59be-2e3c-405f-9f30-b2745091ea16"/>
    <xsd:import namespace="21633c97-f11c-4d4f-ba60-a7d4e2554d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be59be-2e3c-405f-9f30-b2745091e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633c97-f11c-4d4f-ba60-a7d4e2554d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B6BB33-451D-4CB8-BD53-AE1E25A375C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21F64C3-2B82-439A-BC9A-1077EF7E4D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be59be-2e3c-405f-9f30-b2745091ea16"/>
    <ds:schemaRef ds:uri="21633c97-f11c-4d4f-ba60-a7d4e2554d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6BDF1A-0441-4D90-9B41-5B44EB764D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Pokaz na ekranie (16:9)</PresentationFormat>
  <Slides>24</Slides>
  <Notes>20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Simple Light</vt:lpstr>
      <vt:lpstr>Prezentacja programu PowerPoint</vt:lpstr>
      <vt:lpstr>Kierunki ekonomiczne </vt:lpstr>
      <vt:lpstr>Technik ekonomista dla kogo? </vt:lpstr>
      <vt:lpstr>Jaka jest specyfikacja środowiska pracy technika ekonomisty?</vt:lpstr>
      <vt:lpstr>Czym zajmuje się technik ekonomista?  Zadania zawodowe:</vt:lpstr>
      <vt:lpstr>Możliwości zatrudnienia:</vt:lpstr>
      <vt:lpstr>Stanowiska pracy dla ekonomisty:</vt:lpstr>
      <vt:lpstr>Jak zostać technikiem ekonomistą?</vt:lpstr>
      <vt:lpstr>Dzień otwarty w NBP </vt:lpstr>
      <vt:lpstr>Fabryka bombek w Krakowie </vt:lpstr>
      <vt:lpstr>Technik handlowiec </vt:lpstr>
      <vt:lpstr>Technik handlowiec dla kogo? </vt:lpstr>
      <vt:lpstr>Czym zajmuje się handlowiec?</vt:lpstr>
      <vt:lpstr>Jaka jest specyfika środowiska pracy technika handlowca?</vt:lpstr>
      <vt:lpstr>Możliwości zatrudnienia: </vt:lpstr>
      <vt:lpstr>Jak zostać technikiem handlowcem? </vt:lpstr>
      <vt:lpstr>Fabryka cukierków w Krakowie</vt:lpstr>
      <vt:lpstr>Dzień Biznesu na  uniwersytecie ekonomicznym </vt:lpstr>
      <vt:lpstr>Technik rachunkowości</vt:lpstr>
      <vt:lpstr>Technik rachunkowości dla kogo ?</vt:lpstr>
      <vt:lpstr>Czym zajmuje się technik rachunkowości?</vt:lpstr>
      <vt:lpstr>Możliwości zatrudnienia: </vt:lpstr>
      <vt:lpstr>Jak zostać technikiem rachunkowości?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revision>2</cp:revision>
  <dcterms:modified xsi:type="dcterms:W3CDTF">2020-05-25T19:54:46Z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0x010100E8DE5B37C81E6A48980440D6FF5AF403</vt:lpwstr>
  </property>
</Properties>
</file>